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A108CDB7-545B-40B8-B8D0-4FCF7186D2F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08CDB7-545B-40B8-B8D0-4FCF7186D2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08CDB7-545B-40B8-B8D0-4FCF7186D2F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08CDB7-545B-40B8-B8D0-4FCF7186D2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08CDB7-545B-40B8-B8D0-4FCF7186D2F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108CDB7-545B-40B8-B8D0-4FCF7186D2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108CDB7-545B-40B8-B8D0-4FCF7186D2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108CDB7-545B-40B8-B8D0-4FCF7186D2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108CDB7-545B-40B8-B8D0-4FCF7186D2F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108CDB7-545B-40B8-B8D0-4FCF7186D2F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6954F97-2CAD-45CF-AD46-D21579C659F4}" type="datetimeFigureOut">
              <a:rPr lang="en-US" smtClean="0"/>
              <a:t>8/1/2013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108CDB7-545B-40B8-B8D0-4FCF7186D2F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6954F97-2CAD-45CF-AD46-D21579C659F4}" type="datetimeFigureOut">
              <a:rPr lang="en-US" smtClean="0"/>
              <a:t>8/1/2013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108CDB7-545B-40B8-B8D0-4FCF7186D2F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Supreme Court</a:t>
            </a:r>
            <a:endParaRPr lang="en-US" dirty="0"/>
          </a:p>
        </p:txBody>
      </p:sp>
      <p:sp>
        <p:nvSpPr>
          <p:cNvPr id="3" name="Subtitle 2"/>
          <p:cNvSpPr>
            <a:spLocks noGrp="1"/>
          </p:cNvSpPr>
          <p:nvPr>
            <p:ph type="subTitle" idx="1"/>
          </p:nvPr>
        </p:nvSpPr>
        <p:spPr/>
        <p:txBody>
          <a:bodyPr/>
          <a:lstStyle/>
          <a:p>
            <a:r>
              <a:rPr lang="en-US" dirty="0" smtClean="0"/>
              <a:t>The Highest Court in the Land and Their Influence Over American Democracy</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895600"/>
            <a:ext cx="6246108" cy="3505200"/>
          </a:xfrm>
          <a:prstGeom prst="rect">
            <a:avLst/>
          </a:prstGeom>
        </p:spPr>
      </p:pic>
    </p:spTree>
    <p:extLst>
      <p:ext uri="{BB962C8B-B14F-4D97-AF65-F5344CB8AC3E}">
        <p14:creationId xmlns:p14="http://schemas.microsoft.com/office/powerpoint/2010/main" val="21203823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Decisions…</a:t>
            </a:r>
            <a:endParaRPr lang="en-US" dirty="0"/>
          </a:p>
        </p:txBody>
      </p:sp>
      <p:sp>
        <p:nvSpPr>
          <p:cNvPr id="3" name="Content Placeholder 2"/>
          <p:cNvSpPr>
            <a:spLocks noGrp="1"/>
          </p:cNvSpPr>
          <p:nvPr>
            <p:ph sz="half" idx="1"/>
          </p:nvPr>
        </p:nvSpPr>
        <p:spPr>
          <a:xfrm>
            <a:off x="1435608" y="1524000"/>
            <a:ext cx="2602992" cy="4663440"/>
          </a:xfrm>
        </p:spPr>
        <p:txBody>
          <a:bodyPr>
            <a:normAutofit fontScale="70000" lnSpcReduction="20000"/>
          </a:bodyPr>
          <a:lstStyle/>
          <a:p>
            <a:pPr marL="82296" indent="0">
              <a:buNone/>
            </a:pPr>
            <a:r>
              <a:rPr lang="en-US" dirty="0" smtClean="0"/>
              <a:t>The Supreme Court Justices meet together to make decisions in each case.  The Chief Justice, currently John Roberts, leads these discussions, but every justice has the opportunity to make comments.  Then, opinions are written by the court.  Every justice can write an opinion – and they can change their vote in the process of writing, as well.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62400" y="1524000"/>
            <a:ext cx="4895850" cy="4483118"/>
          </a:xfrm>
        </p:spPr>
      </p:pic>
    </p:spTree>
    <p:extLst>
      <p:ext uri="{BB962C8B-B14F-4D97-AF65-F5344CB8AC3E}">
        <p14:creationId xmlns:p14="http://schemas.microsoft.com/office/powerpoint/2010/main" val="2282213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Types of Opinions…</a:t>
            </a:r>
            <a:endParaRPr lang="en-US" dirty="0"/>
          </a:p>
        </p:txBody>
      </p:sp>
      <p:sp>
        <p:nvSpPr>
          <p:cNvPr id="6" name="Content Placeholder 5"/>
          <p:cNvSpPr>
            <a:spLocks noGrp="1"/>
          </p:cNvSpPr>
          <p:nvPr>
            <p:ph idx="1"/>
          </p:nvPr>
        </p:nvSpPr>
        <p:spPr/>
        <p:txBody>
          <a:bodyPr>
            <a:normAutofit fontScale="85000" lnSpcReduction="10000"/>
          </a:bodyPr>
          <a:lstStyle/>
          <a:p>
            <a:pPr marL="82296" indent="0">
              <a:buNone/>
            </a:pPr>
            <a:r>
              <a:rPr lang="en-US" dirty="0" smtClean="0"/>
              <a:t>In the context of the Supreme Court of the United States, an opinion is a statement explaining the reasons for the Court’s decision.  Opinions can be brief and dismissive at times, but the vast majority are well researched, comprehensively cited, and long!  In an opinion, the Court explains why they have made their decision.  For example, when the new health care law was ruled Constitutional (</a:t>
            </a:r>
            <a:r>
              <a:rPr lang="en-US" dirty="0" err="1" smtClean="0"/>
              <a:t>Obamacare</a:t>
            </a:r>
            <a:r>
              <a:rPr lang="en-US" dirty="0" smtClean="0"/>
              <a:t>) it was because the Court declared that the Congress had the power to tax and use the money for the general welfare of the people, if they so chose.</a:t>
            </a:r>
            <a:endParaRPr lang="en-US" dirty="0"/>
          </a:p>
        </p:txBody>
      </p:sp>
    </p:spTree>
    <p:extLst>
      <p:ext uri="{BB962C8B-B14F-4D97-AF65-F5344CB8AC3E}">
        <p14:creationId xmlns:p14="http://schemas.microsoft.com/office/powerpoint/2010/main" val="184320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Concurring Opinions</a:t>
            </a:r>
            <a:endParaRPr lang="en-US" dirty="0"/>
          </a:p>
        </p:txBody>
      </p:sp>
      <p:sp>
        <p:nvSpPr>
          <p:cNvPr id="3" name="Content Placeholder 2"/>
          <p:cNvSpPr>
            <a:spLocks noGrp="1"/>
          </p:cNvSpPr>
          <p:nvPr>
            <p:ph idx="1"/>
          </p:nvPr>
        </p:nvSpPr>
        <p:spPr/>
        <p:txBody>
          <a:bodyPr>
            <a:normAutofit lnSpcReduction="10000"/>
          </a:bodyPr>
          <a:lstStyle/>
          <a:p>
            <a:r>
              <a:rPr lang="en-US" dirty="0" smtClean="0"/>
              <a:t>Not everyone on the court is required to report their findings.  Often, however, if a member of the Court agrees with the opinion of the majority but has slightly different logic, they will write a concurring opinion in order to explain their perspective. </a:t>
            </a:r>
          </a:p>
          <a:p>
            <a:r>
              <a:rPr lang="en-US" dirty="0" smtClean="0"/>
              <a:t>With Nine (9) Justices on the Supreme Court, it is rare that they all agree on controversial points of law. </a:t>
            </a:r>
            <a:endParaRPr lang="en-US" dirty="0"/>
          </a:p>
        </p:txBody>
      </p:sp>
    </p:spTree>
    <p:extLst>
      <p:ext uri="{BB962C8B-B14F-4D97-AF65-F5344CB8AC3E}">
        <p14:creationId xmlns:p14="http://schemas.microsoft.com/office/powerpoint/2010/main" val="30620427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Dissenting Opinions</a:t>
            </a:r>
            <a:endParaRPr lang="en-US" dirty="0"/>
          </a:p>
        </p:txBody>
      </p:sp>
      <p:sp>
        <p:nvSpPr>
          <p:cNvPr id="3" name="Content Placeholder 2"/>
          <p:cNvSpPr>
            <a:spLocks noGrp="1"/>
          </p:cNvSpPr>
          <p:nvPr>
            <p:ph sz="half" idx="1"/>
          </p:nvPr>
        </p:nvSpPr>
        <p:spPr/>
        <p:txBody>
          <a:bodyPr>
            <a:normAutofit fontScale="92500"/>
          </a:bodyPr>
          <a:lstStyle/>
          <a:p>
            <a:r>
              <a:rPr lang="en-US" dirty="0" smtClean="0"/>
              <a:t>A justice who </a:t>
            </a:r>
            <a:r>
              <a:rPr lang="en-US" i="1" u="sng" dirty="0" smtClean="0"/>
              <a:t>DOES NOT  </a:t>
            </a:r>
            <a:r>
              <a:rPr lang="en-US" dirty="0" smtClean="0"/>
              <a:t>agree with the majority – and remember, many of the cases are decided on a 5-4 vote – can write a dissenting opinion in order to explain why they disagree with the remainder of the Supreme Court.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839000" cy="4648200"/>
          </a:xfrm>
        </p:spPr>
      </p:pic>
    </p:spTree>
    <p:extLst>
      <p:ext uri="{BB962C8B-B14F-4D97-AF65-F5344CB8AC3E}">
        <p14:creationId xmlns:p14="http://schemas.microsoft.com/office/powerpoint/2010/main" val="16962632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Precedent</a:t>
            </a:r>
            <a:endParaRPr lang="en-US" dirty="0"/>
          </a:p>
        </p:txBody>
      </p:sp>
      <p:sp>
        <p:nvSpPr>
          <p:cNvPr id="6" name="Content Placeholder 5"/>
          <p:cNvSpPr>
            <a:spLocks noGrp="1"/>
          </p:cNvSpPr>
          <p:nvPr>
            <p:ph idx="1"/>
          </p:nvPr>
        </p:nvSpPr>
        <p:spPr/>
        <p:txBody>
          <a:bodyPr>
            <a:normAutofit fontScale="92500" lnSpcReduction="20000"/>
          </a:bodyPr>
          <a:lstStyle/>
          <a:p>
            <a:r>
              <a:rPr lang="en-US" dirty="0" smtClean="0"/>
              <a:t>Judges look to </a:t>
            </a:r>
            <a:r>
              <a:rPr lang="en-US" i="1" u="sng" dirty="0" smtClean="0"/>
              <a:t>previous cases</a:t>
            </a:r>
            <a:r>
              <a:rPr lang="en-US" dirty="0" smtClean="0"/>
              <a:t> in order to make determinations regarding the decisions they must make. </a:t>
            </a:r>
          </a:p>
          <a:p>
            <a:r>
              <a:rPr lang="en-US" dirty="0" smtClean="0"/>
              <a:t>They assume that </a:t>
            </a:r>
            <a:r>
              <a:rPr lang="en-US" i="1" u="sng" dirty="0" smtClean="0"/>
              <a:t>the law is the will of the people</a:t>
            </a:r>
            <a:r>
              <a:rPr lang="en-US" dirty="0" smtClean="0"/>
              <a:t>, and review the law over time. </a:t>
            </a:r>
          </a:p>
          <a:p>
            <a:r>
              <a:rPr lang="en-US" dirty="0" smtClean="0"/>
              <a:t>Precedent is important because </a:t>
            </a:r>
            <a:r>
              <a:rPr lang="en-US" i="1" u="sng" dirty="0" smtClean="0"/>
              <a:t>respecting past decisions by judges and Justices of the Supreme Court allows the nation to develop a consistent body of law</a:t>
            </a:r>
            <a:r>
              <a:rPr lang="en-US" dirty="0" smtClean="0"/>
              <a:t>.</a:t>
            </a:r>
          </a:p>
          <a:p>
            <a:r>
              <a:rPr lang="en-US" dirty="0" smtClean="0"/>
              <a:t>What were the intentions of lawmakers at the time they made laws?</a:t>
            </a:r>
            <a:endParaRPr lang="en-US" dirty="0"/>
          </a:p>
        </p:txBody>
      </p:sp>
    </p:spTree>
    <p:extLst>
      <p:ext uri="{BB962C8B-B14F-4D97-AF65-F5344CB8AC3E}">
        <p14:creationId xmlns:p14="http://schemas.microsoft.com/office/powerpoint/2010/main" val="5996211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President Selects New Supreme Court Justices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676400"/>
            <a:ext cx="6590109" cy="4800600"/>
          </a:xfrm>
        </p:spPr>
      </p:pic>
    </p:spTree>
    <p:extLst>
      <p:ext uri="{BB962C8B-B14F-4D97-AF65-F5344CB8AC3E}">
        <p14:creationId xmlns:p14="http://schemas.microsoft.com/office/powerpoint/2010/main" val="8704127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The United States V. Nixon</a:t>
            </a:r>
            <a:endParaRPr lang="en-US" i="1" dirty="0"/>
          </a:p>
        </p:txBody>
      </p:sp>
      <p:sp>
        <p:nvSpPr>
          <p:cNvPr id="4" name="Content Placeholder 3"/>
          <p:cNvSpPr>
            <a:spLocks noGrp="1"/>
          </p:cNvSpPr>
          <p:nvPr>
            <p:ph sz="half" idx="1"/>
          </p:nvPr>
        </p:nvSpPr>
        <p:spPr>
          <a:xfrm>
            <a:off x="990600" y="1524000"/>
            <a:ext cx="2590800" cy="4663440"/>
          </a:xfrm>
        </p:spPr>
        <p:txBody>
          <a:bodyPr>
            <a:normAutofit fontScale="62500" lnSpcReduction="20000"/>
          </a:bodyPr>
          <a:lstStyle/>
          <a:p>
            <a:pPr marL="82296" indent="0">
              <a:buNone/>
            </a:pPr>
            <a:r>
              <a:rPr lang="en-US" dirty="0" smtClean="0"/>
              <a:t>When it came to the attention of Congress that there were recordings of the goings on in the Oval Office during President Nixon’s administration, the Congress demanded the tapes in order to find evidence as to whether or not Nixon had broken the law. Nixon claimed executive privilege.  The Supreme Court, however, did not agree.  He was forced to hand over the tapes to Congress, and eventually to resign as President of the United States.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81400" y="1600200"/>
            <a:ext cx="5353050" cy="3221743"/>
          </a:xfrm>
        </p:spPr>
      </p:pic>
    </p:spTree>
    <p:extLst>
      <p:ext uri="{BB962C8B-B14F-4D97-AF65-F5344CB8AC3E}">
        <p14:creationId xmlns:p14="http://schemas.microsoft.com/office/powerpoint/2010/main" val="30200484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Judicial Activism</a:t>
            </a:r>
            <a:endParaRPr lang="en-US" dirty="0"/>
          </a:p>
        </p:txBody>
      </p:sp>
      <p:sp>
        <p:nvSpPr>
          <p:cNvPr id="3" name="Content Placeholder 2"/>
          <p:cNvSpPr>
            <a:spLocks noGrp="1"/>
          </p:cNvSpPr>
          <p:nvPr>
            <p:ph sz="half" idx="1"/>
          </p:nvPr>
        </p:nvSpPr>
        <p:spPr>
          <a:xfrm>
            <a:off x="1066800" y="1524000"/>
            <a:ext cx="2514600" cy="5105400"/>
          </a:xfrm>
        </p:spPr>
        <p:txBody>
          <a:bodyPr>
            <a:normAutofit fontScale="70000" lnSpcReduction="20000"/>
          </a:bodyPr>
          <a:lstStyle/>
          <a:p>
            <a:pPr marL="82296" indent="0">
              <a:buNone/>
            </a:pPr>
            <a:r>
              <a:rPr lang="en-US" dirty="0" smtClean="0"/>
              <a:t>Judicial Activism is the tendency of judges on the Supreme Court t take an active role in policymaking by overturning laws relatively often.  Many worried that the health care law passed by President Obama many be overturned by the Supreme Court; however, most of the law remained intact after it was taken to the Supreme Court last year.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40300" y="1066800"/>
            <a:ext cx="5266448" cy="5257800"/>
          </a:xfrm>
        </p:spPr>
      </p:pic>
    </p:spTree>
    <p:extLst>
      <p:ext uri="{BB962C8B-B14F-4D97-AF65-F5344CB8AC3E}">
        <p14:creationId xmlns:p14="http://schemas.microsoft.com/office/powerpoint/2010/main" val="16928121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Judicial Restraint</a:t>
            </a:r>
            <a:endParaRPr lang="en-US" dirty="0"/>
          </a:p>
        </p:txBody>
      </p:sp>
      <p:sp>
        <p:nvSpPr>
          <p:cNvPr id="3" name="Content Placeholder 2"/>
          <p:cNvSpPr>
            <a:spLocks noGrp="1"/>
          </p:cNvSpPr>
          <p:nvPr>
            <p:ph sz="half" idx="1"/>
          </p:nvPr>
        </p:nvSpPr>
        <p:spPr>
          <a:xfrm>
            <a:off x="1435608" y="1524000"/>
            <a:ext cx="2450592" cy="4663440"/>
          </a:xfrm>
        </p:spPr>
        <p:txBody>
          <a:bodyPr>
            <a:normAutofit fontScale="77500" lnSpcReduction="20000"/>
          </a:bodyPr>
          <a:lstStyle/>
          <a:p>
            <a:pPr marL="82296" indent="0">
              <a:buNone/>
            </a:pPr>
            <a:r>
              <a:rPr lang="en-US" dirty="0" smtClean="0"/>
              <a:t>Judicial restraint is more or less the opposite of judicial review.  It is an effort by judges to avoid overturning laws and to leave policymaking to the branches of government which were designed for the purpose: the Congress and the President.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62400" y="1524000"/>
            <a:ext cx="4762500" cy="4238625"/>
          </a:xfrm>
        </p:spPr>
      </p:pic>
    </p:spTree>
    <p:extLst>
      <p:ext uri="{BB962C8B-B14F-4D97-AF65-F5344CB8AC3E}">
        <p14:creationId xmlns:p14="http://schemas.microsoft.com/office/powerpoint/2010/main" val="33347703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Roe V. Wade </a:t>
            </a:r>
            <a:r>
              <a:rPr lang="en-US" dirty="0" smtClean="0"/>
              <a:t>(1973) </a:t>
            </a:r>
            <a:endParaRPr lang="en-US" dirty="0"/>
          </a:p>
        </p:txBody>
      </p:sp>
      <p:sp>
        <p:nvSpPr>
          <p:cNvPr id="3" name="Content Placeholder 2"/>
          <p:cNvSpPr>
            <a:spLocks noGrp="1"/>
          </p:cNvSpPr>
          <p:nvPr>
            <p:ph sz="half" idx="1"/>
          </p:nvPr>
        </p:nvSpPr>
        <p:spPr>
          <a:xfrm>
            <a:off x="1066800" y="1524000"/>
            <a:ext cx="2590800" cy="5181600"/>
          </a:xfrm>
        </p:spPr>
        <p:txBody>
          <a:bodyPr>
            <a:normAutofit fontScale="77500" lnSpcReduction="20000"/>
          </a:bodyPr>
          <a:lstStyle/>
          <a:p>
            <a:pPr marL="82296" indent="0">
              <a:buNone/>
            </a:pPr>
            <a:r>
              <a:rPr lang="en-US" dirty="0" smtClean="0"/>
              <a:t>This Supreme Court decision found that no state could make a law which forbid women to have abortions.  Recently many states have passed extremely restrictive abortion laws which may be considered by the Supreme Court on appeal.  North Carolina was the most recent state to do so.</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733800" y="1447800"/>
            <a:ext cx="4867582" cy="5029836"/>
          </a:xfrm>
        </p:spPr>
      </p:pic>
    </p:spTree>
    <p:extLst>
      <p:ext uri="{BB962C8B-B14F-4D97-AF65-F5344CB8AC3E}">
        <p14:creationId xmlns:p14="http://schemas.microsoft.com/office/powerpoint/2010/main" val="543519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the Supreme Court so important to American democracy?</a:t>
            </a:r>
            <a:endParaRPr lang="en-US" dirty="0"/>
          </a:p>
        </p:txBody>
      </p:sp>
      <p:sp>
        <p:nvSpPr>
          <p:cNvPr id="3" name="Content Placeholder 2"/>
          <p:cNvSpPr>
            <a:spLocks noGrp="1"/>
          </p:cNvSpPr>
          <p:nvPr>
            <p:ph idx="1"/>
          </p:nvPr>
        </p:nvSpPr>
        <p:spPr>
          <a:xfrm>
            <a:off x="1435608" y="1981200"/>
            <a:ext cx="7498080" cy="4267200"/>
          </a:xfrm>
        </p:spPr>
        <p:txBody>
          <a:bodyPr/>
          <a:lstStyle/>
          <a:p>
            <a:r>
              <a:rPr lang="en-US" dirty="0" smtClean="0"/>
              <a:t>Only the Supreme Court has the final say about what the Constitution means and what laws will be allowed.  </a:t>
            </a:r>
          </a:p>
          <a:p>
            <a:endParaRPr lang="en-US" dirty="0"/>
          </a:p>
          <a:p>
            <a:r>
              <a:rPr lang="en-US" dirty="0" smtClean="0"/>
              <a:t>A Supreme court decision establishes the broadest and the most lasting precedents in the legal system. </a:t>
            </a:r>
            <a:endParaRPr lang="en-US" dirty="0"/>
          </a:p>
        </p:txBody>
      </p:sp>
    </p:spTree>
    <p:extLst>
      <p:ext uri="{BB962C8B-B14F-4D97-AF65-F5344CB8AC3E}">
        <p14:creationId xmlns:p14="http://schemas.microsoft.com/office/powerpoint/2010/main" val="2522331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Presidents Shape the Court</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194130"/>
            <a:ext cx="7261882" cy="5054270"/>
          </a:xfrm>
        </p:spPr>
      </p:pic>
    </p:spTree>
    <p:extLst>
      <p:ext uri="{BB962C8B-B14F-4D97-AF65-F5344CB8AC3E}">
        <p14:creationId xmlns:p14="http://schemas.microsoft.com/office/powerpoint/2010/main" val="21809798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Congress can refuse to confirm a President’s nominee for the Supreme Court. </a:t>
            </a:r>
            <a:endParaRPr lang="en-US" sz="3200" dirty="0"/>
          </a:p>
        </p:txBody>
      </p:sp>
      <p:sp>
        <p:nvSpPr>
          <p:cNvPr id="4" name="Content Placeholder 3"/>
          <p:cNvSpPr>
            <a:spLocks noGrp="1"/>
          </p:cNvSpPr>
          <p:nvPr>
            <p:ph sz="half" idx="1"/>
          </p:nvPr>
        </p:nvSpPr>
        <p:spPr/>
        <p:txBody>
          <a:bodyPr>
            <a:normAutofit fontScale="85000" lnSpcReduction="20000"/>
          </a:bodyPr>
          <a:lstStyle/>
          <a:p>
            <a:pPr marL="82296" indent="0">
              <a:buNone/>
            </a:pPr>
            <a:r>
              <a:rPr lang="en-US" dirty="0" smtClean="0"/>
              <a:t>When Clarence Thomas was nominated for the Supreme Court, he was accused of sexual harassment and other embarrassing by professor Anita Hill.  He was confirmed by the Senate – but barely.  Since joining the court, he almost always decides cases in agreement with Judge Scalia, and he almost never asks questions during hearings or writes lengthy opinions.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09527"/>
            <a:ext cx="3657600" cy="4493021"/>
          </a:xfrm>
        </p:spPr>
      </p:pic>
    </p:spTree>
    <p:extLst>
      <p:ext uri="{BB962C8B-B14F-4D97-AF65-F5344CB8AC3E}">
        <p14:creationId xmlns:p14="http://schemas.microsoft.com/office/powerpoint/2010/main" val="26349577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Recourse for Congress</a:t>
            </a:r>
            <a:endParaRPr lang="en-US" dirty="0"/>
          </a:p>
        </p:txBody>
      </p:sp>
      <p:sp>
        <p:nvSpPr>
          <p:cNvPr id="7" name="Text Placeholder 6"/>
          <p:cNvSpPr>
            <a:spLocks noGrp="1"/>
          </p:cNvSpPr>
          <p:nvPr>
            <p:ph type="body" idx="2"/>
          </p:nvPr>
        </p:nvSpPr>
        <p:spPr/>
        <p:txBody>
          <a:bodyPr>
            <a:normAutofit lnSpcReduction="10000"/>
          </a:bodyPr>
          <a:lstStyle/>
          <a:p>
            <a:r>
              <a:rPr lang="en-US" dirty="0" smtClean="0"/>
              <a:t>When the Supreme Court rules a law passed by the Congress unconstitutional, Congress has one recourse – the amendment process. </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362200"/>
            <a:ext cx="3489579" cy="3276600"/>
          </a:xfr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685800"/>
            <a:ext cx="4548504" cy="3505200"/>
          </a:xfrm>
          <a:prstGeom prst="rect">
            <a:avLst/>
          </a:prstGeom>
        </p:spPr>
      </p:pic>
    </p:spTree>
    <p:extLst>
      <p:ext uri="{BB962C8B-B14F-4D97-AF65-F5344CB8AC3E}">
        <p14:creationId xmlns:p14="http://schemas.microsoft.com/office/powerpoint/2010/main" val="40055255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Voting Rights Act of 1965</a:t>
            </a:r>
            <a:endParaRPr lang="en-US" dirty="0"/>
          </a:p>
        </p:txBody>
      </p:sp>
      <p:sp>
        <p:nvSpPr>
          <p:cNvPr id="9" name="Text Placeholder 8"/>
          <p:cNvSpPr>
            <a:spLocks noGrp="1"/>
          </p:cNvSpPr>
          <p:nvPr>
            <p:ph type="body" idx="2"/>
          </p:nvPr>
        </p:nvSpPr>
        <p:spPr>
          <a:xfrm>
            <a:off x="457200" y="1406964"/>
            <a:ext cx="7543800" cy="698500"/>
          </a:xfrm>
        </p:spPr>
        <p:txBody>
          <a:bodyPr>
            <a:normAutofit lnSpcReduction="10000"/>
          </a:bodyPr>
          <a:lstStyle/>
          <a:p>
            <a:r>
              <a:rPr lang="en-US" dirty="0" smtClean="0"/>
              <a:t>The Supreme Court recently gutted portions of the 1965 Voting Rights Act, arguing that they were unnecessary today.  Many Americans would disagree, including the artist of this political cartoon, who suggests that old “Jim Crow” has been let out of his cage again.</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90675" y="2153444"/>
            <a:ext cx="5886450" cy="3952875"/>
          </a:xfrm>
        </p:spPr>
      </p:pic>
    </p:spTree>
    <p:extLst>
      <p:ext uri="{BB962C8B-B14F-4D97-AF65-F5344CB8AC3E}">
        <p14:creationId xmlns:p14="http://schemas.microsoft.com/office/powerpoint/2010/main" val="2919140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Judicial Review</a:t>
            </a:r>
            <a:endParaRPr lang="en-US" dirty="0"/>
          </a:p>
        </p:txBody>
      </p:sp>
      <p:sp>
        <p:nvSpPr>
          <p:cNvPr id="6" name="Text Placeholder 5"/>
          <p:cNvSpPr>
            <a:spLocks noGrp="1"/>
          </p:cNvSpPr>
          <p:nvPr>
            <p:ph type="body" idx="2"/>
          </p:nvPr>
        </p:nvSpPr>
        <p:spPr>
          <a:xfrm>
            <a:off x="457200" y="1406964"/>
            <a:ext cx="7924800" cy="698500"/>
          </a:xfrm>
        </p:spPr>
        <p:txBody>
          <a:bodyPr>
            <a:noAutofit/>
          </a:bodyPr>
          <a:lstStyle/>
          <a:p>
            <a:r>
              <a:rPr lang="en-US" sz="2000" dirty="0" smtClean="0"/>
              <a:t>Judicial review is the power to overturn ay law that the Supreme Court decides is in conflict with the Constitution – or unconstitutional!</a:t>
            </a:r>
            <a:endParaRPr lang="en-US" sz="2000" dirty="0"/>
          </a:p>
        </p:txBody>
      </p:sp>
      <p:sp>
        <p:nvSpPr>
          <p:cNvPr id="5" name="Content Placeholder 4"/>
          <p:cNvSpPr>
            <a:spLocks noGrp="1"/>
          </p:cNvSpPr>
          <p:nvPr>
            <p:ph sz="half" idx="1"/>
          </p:nvPr>
        </p:nvSpPr>
        <p:spPr/>
        <p:txBody>
          <a:bodyPr>
            <a:normAutofit/>
          </a:bodyPr>
          <a:lstStyle/>
          <a:p>
            <a:pPr marL="82296" indent="0">
              <a:buNone/>
            </a:pPr>
            <a:endParaRPr lang="en-US" dirty="0"/>
          </a:p>
          <a:p>
            <a:pPr marL="82296" indent="0">
              <a:buNone/>
            </a:pPr>
            <a:r>
              <a:rPr lang="en-US" sz="4400" i="1" dirty="0" smtClean="0"/>
              <a:t>“The Judiciary keeps the       </a:t>
            </a:r>
          </a:p>
          <a:p>
            <a:pPr marL="82296" indent="0">
              <a:buNone/>
            </a:pPr>
            <a:r>
              <a:rPr lang="en-US" sz="4400" i="1" dirty="0"/>
              <a:t>  </a:t>
            </a:r>
            <a:r>
              <a:rPr lang="en-US" sz="4400" i="1" dirty="0" smtClean="0"/>
              <a:t>Legislature subordinate to the  </a:t>
            </a:r>
          </a:p>
          <a:p>
            <a:pPr marL="82296" indent="0">
              <a:buNone/>
            </a:pPr>
            <a:r>
              <a:rPr lang="en-US" sz="4400" i="1" dirty="0"/>
              <a:t> </a:t>
            </a:r>
            <a:r>
              <a:rPr lang="en-US" sz="4400" i="1" dirty="0" smtClean="0"/>
              <a:t> Constitution.” </a:t>
            </a:r>
          </a:p>
          <a:p>
            <a:pPr marL="82296" indent="0">
              <a:buNone/>
            </a:pPr>
            <a:endParaRPr lang="en-US" dirty="0"/>
          </a:p>
          <a:p>
            <a:pPr marL="82296" indent="0">
              <a:buNone/>
            </a:pPr>
            <a:r>
              <a:rPr lang="en-US" dirty="0" smtClean="0"/>
              <a:t>			- </a:t>
            </a:r>
            <a:r>
              <a:rPr lang="en-US" i="1" u="sng" dirty="0" smtClean="0"/>
              <a:t>The Federalist</a:t>
            </a:r>
            <a:r>
              <a:rPr lang="en-US" dirty="0" smtClean="0"/>
              <a:t>, No. 78</a:t>
            </a:r>
            <a:endParaRPr lang="en-US" dirty="0"/>
          </a:p>
        </p:txBody>
      </p:sp>
    </p:spTree>
    <p:extLst>
      <p:ext uri="{BB962C8B-B14F-4D97-AF65-F5344CB8AC3E}">
        <p14:creationId xmlns:p14="http://schemas.microsoft.com/office/powerpoint/2010/main" val="3165368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i="1" dirty="0" smtClean="0"/>
              <a:t>Marbury V. Madison</a:t>
            </a:r>
            <a:r>
              <a:rPr lang="en-US" dirty="0" smtClean="0"/>
              <a:t>, 1803</a:t>
            </a:r>
            <a:endParaRPr lang="en-US" dirty="0"/>
          </a:p>
        </p:txBody>
      </p:sp>
      <p:sp>
        <p:nvSpPr>
          <p:cNvPr id="6" name="Content Placeholder 5"/>
          <p:cNvSpPr>
            <a:spLocks noGrp="1"/>
          </p:cNvSpPr>
          <p:nvPr>
            <p:ph idx="1"/>
          </p:nvPr>
        </p:nvSpPr>
        <p:spPr/>
        <p:txBody>
          <a:bodyPr>
            <a:normAutofit/>
          </a:bodyPr>
          <a:lstStyle/>
          <a:p>
            <a:pPr marL="82296" indent="0">
              <a:buNone/>
            </a:pPr>
            <a:r>
              <a:rPr lang="en-US" dirty="0" smtClean="0"/>
              <a:t>In the case of </a:t>
            </a:r>
            <a:r>
              <a:rPr lang="en-US" i="1" dirty="0" smtClean="0"/>
              <a:t>Marbury V. Madison</a:t>
            </a:r>
            <a:r>
              <a:rPr lang="en-US" dirty="0" smtClean="0"/>
              <a:t>, neither the plaintiff nor the defendant was satisfied with the verdict – but Chief Justice John Marshall did more to empower the court than any previous justice.  He ruled that the Judiciary Act of 1789, which allowed Marbury to bring his case to the Supreme Court, was unconstitutional!  In doing so, the precedent was set for judicial review.</a:t>
            </a:r>
            <a:endParaRPr lang="en-US" dirty="0"/>
          </a:p>
        </p:txBody>
      </p:sp>
    </p:spTree>
    <p:extLst>
      <p:ext uri="{BB962C8B-B14F-4D97-AF65-F5344CB8AC3E}">
        <p14:creationId xmlns:p14="http://schemas.microsoft.com/office/powerpoint/2010/main" val="476082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0" dirty="0" smtClean="0"/>
              <a:t>Chief Justice John Marshall established the principle of judicial review in the case of </a:t>
            </a:r>
            <a:r>
              <a:rPr lang="en-US" b="0" i="1" dirty="0" smtClean="0"/>
              <a:t>Marbury V. Madison</a:t>
            </a:r>
            <a:r>
              <a:rPr lang="en-US" b="0" dirty="0" smtClean="0"/>
              <a:t>. </a:t>
            </a:r>
            <a:endParaRPr lang="en-US" b="0"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7925" b="17925"/>
          <a:stretch>
            <a:fillRect/>
          </a:stretch>
        </p:blipFill>
        <p:spPr/>
      </p:pic>
      <p:sp>
        <p:nvSpPr>
          <p:cNvPr id="6" name="Text Placeholder 5"/>
          <p:cNvSpPr>
            <a:spLocks noGrp="1"/>
          </p:cNvSpPr>
          <p:nvPr>
            <p:ph type="body" sz="half" idx="2"/>
          </p:nvPr>
        </p:nvSpPr>
        <p:spPr/>
        <p:txBody>
          <a:bodyPr/>
          <a:lstStyle/>
          <a:p>
            <a:r>
              <a:rPr lang="en-US" dirty="0" smtClean="0"/>
              <a:t>Chief Justice John Marshall</a:t>
            </a:r>
            <a:endParaRPr lang="en-US" dirty="0"/>
          </a:p>
        </p:txBody>
      </p:sp>
    </p:spTree>
    <p:extLst>
      <p:ext uri="{BB962C8B-B14F-4D97-AF65-F5344CB8AC3E}">
        <p14:creationId xmlns:p14="http://schemas.microsoft.com/office/powerpoint/2010/main" val="11109697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Judicial Review in Action</a:t>
            </a:r>
            <a:endParaRPr lang="en-US" dirty="0"/>
          </a:p>
        </p:txBody>
      </p:sp>
      <p:sp>
        <p:nvSpPr>
          <p:cNvPr id="6" name="Content Placeholder 5"/>
          <p:cNvSpPr>
            <a:spLocks noGrp="1"/>
          </p:cNvSpPr>
          <p:nvPr>
            <p:ph sz="half" idx="1"/>
          </p:nvPr>
        </p:nvSpPr>
        <p:spPr>
          <a:xfrm>
            <a:off x="1066800" y="1524000"/>
            <a:ext cx="2971800" cy="4876800"/>
          </a:xfrm>
        </p:spPr>
        <p:txBody>
          <a:bodyPr>
            <a:normAutofit fontScale="70000" lnSpcReduction="20000"/>
          </a:bodyPr>
          <a:lstStyle/>
          <a:p>
            <a:pPr marL="82296" indent="0">
              <a:buNone/>
            </a:pPr>
            <a:r>
              <a:rPr lang="en-US" dirty="0" smtClean="0"/>
              <a:t>Since 1803, over one thousand state and local laws have been declared unconstitutional by the Supreme Court.  There have also been over one hundred federal laws deemed unconstitutional.  Most recently, the Defense of Marriage Act was struck by the Supreme Court and some portions of the Voting Rights Act of 1965 were struck from the law. </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038600" y="1676400"/>
            <a:ext cx="4972050" cy="3604736"/>
          </a:xfrm>
        </p:spPr>
      </p:pic>
    </p:spTree>
    <p:extLst>
      <p:ext uri="{BB962C8B-B14F-4D97-AF65-F5344CB8AC3E}">
        <p14:creationId xmlns:p14="http://schemas.microsoft.com/office/powerpoint/2010/main" val="2765035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548640" y="4267200"/>
            <a:ext cx="4023360" cy="640080"/>
          </a:xfrm>
        </p:spPr>
        <p:txBody>
          <a:bodyPr>
            <a:normAutofit lnSpcReduction="10000"/>
          </a:bodyPr>
          <a:lstStyle/>
          <a:p>
            <a:r>
              <a:rPr lang="en-US" u="sng" dirty="0" smtClean="0"/>
              <a:t>Thurgood Marshall </a:t>
            </a:r>
            <a:r>
              <a:rPr lang="en-US" dirty="0" smtClean="0"/>
              <a:t>– The Nation’s First  African-American Justice	</a:t>
            </a:r>
            <a:endParaRPr lang="en-US" dirty="0"/>
          </a:p>
        </p:txBody>
      </p:sp>
      <p:sp>
        <p:nvSpPr>
          <p:cNvPr id="7" name="Text Placeholder 6"/>
          <p:cNvSpPr>
            <a:spLocks noGrp="1"/>
          </p:cNvSpPr>
          <p:nvPr>
            <p:ph type="body" sz="half" idx="3"/>
          </p:nvPr>
        </p:nvSpPr>
        <p:spPr>
          <a:xfrm>
            <a:off x="4572000" y="4267200"/>
            <a:ext cx="4023360" cy="640080"/>
          </a:xfrm>
        </p:spPr>
        <p:txBody>
          <a:bodyPr>
            <a:normAutofit lnSpcReduction="10000"/>
          </a:bodyPr>
          <a:lstStyle/>
          <a:p>
            <a:r>
              <a:rPr lang="en-US" u="sng" dirty="0" smtClean="0"/>
              <a:t>Sandra Day O’Connor</a:t>
            </a:r>
            <a:r>
              <a:rPr lang="en-US" dirty="0" smtClean="0"/>
              <a:t> – The Nation’s First Female Supreme Court Justice</a:t>
            </a:r>
            <a:endParaRPr lang="en-US" dirty="0"/>
          </a:p>
        </p:txBody>
      </p:sp>
      <p:pic>
        <p:nvPicPr>
          <p:cNvPr id="10" name="Content Placeholder 9"/>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4572000" y="381000"/>
            <a:ext cx="2971800" cy="3768243"/>
          </a:xfrm>
        </p:spPr>
      </p:pic>
      <p:sp>
        <p:nvSpPr>
          <p:cNvPr id="11" name="Rounded Rectangle 10"/>
          <p:cNvSpPr/>
          <p:nvPr/>
        </p:nvSpPr>
        <p:spPr>
          <a:xfrm>
            <a:off x="685800" y="5257800"/>
            <a:ext cx="7772400" cy="1219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b="0" dirty="0" smtClean="0"/>
              <a:t>Supreme Court Justices are selected by the President and confirmed by the United States Senate.   The first African American approved for the position was Thurgood Marshall in 1967;  Sandra Day O’Connor became the first female Supreme Court Justice in 1981.  </a:t>
            </a:r>
            <a:endParaRPr lang="en-US" dirty="0"/>
          </a:p>
        </p:txBody>
      </p:sp>
      <p:pic>
        <p:nvPicPr>
          <p:cNvPr id="13" name="Content Placeholder 12"/>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1219200" y="152400"/>
            <a:ext cx="3119755" cy="3803915"/>
          </a:xfrm>
        </p:spPr>
      </p:pic>
      <p:sp>
        <p:nvSpPr>
          <p:cNvPr id="15" name="Up Arrow Callout 14"/>
          <p:cNvSpPr/>
          <p:nvPr/>
        </p:nvSpPr>
        <p:spPr>
          <a:xfrm rot="1815352">
            <a:off x="1092482" y="2235242"/>
            <a:ext cx="914400" cy="1966450"/>
          </a:xfrm>
          <a:prstGeom prst="upArrow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1967</a:t>
            </a:r>
            <a:endParaRPr lang="en-US" dirty="0"/>
          </a:p>
        </p:txBody>
      </p:sp>
      <p:sp>
        <p:nvSpPr>
          <p:cNvPr id="16" name="Up Arrow Callout 15"/>
          <p:cNvSpPr/>
          <p:nvPr/>
        </p:nvSpPr>
        <p:spPr>
          <a:xfrm rot="20089230">
            <a:off x="7168925" y="2230584"/>
            <a:ext cx="914400" cy="1966450"/>
          </a:xfrm>
          <a:prstGeom prst="upArrow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1981</a:t>
            </a:r>
            <a:endParaRPr lang="en-US" dirty="0"/>
          </a:p>
        </p:txBody>
      </p:sp>
    </p:spTree>
    <p:extLst>
      <p:ext uri="{BB962C8B-B14F-4D97-AF65-F5344CB8AC3E}">
        <p14:creationId xmlns:p14="http://schemas.microsoft.com/office/powerpoint/2010/main" val="2357660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Selection of Cases</a:t>
            </a:r>
            <a:endParaRPr lang="en-US" dirty="0"/>
          </a:p>
        </p:txBody>
      </p:sp>
      <p:sp>
        <p:nvSpPr>
          <p:cNvPr id="8" name="Content Placeholder 7"/>
          <p:cNvSpPr>
            <a:spLocks noGrp="1"/>
          </p:cNvSpPr>
          <p:nvPr>
            <p:ph idx="1"/>
          </p:nvPr>
        </p:nvSpPr>
        <p:spPr/>
        <p:txBody>
          <a:bodyPr>
            <a:normAutofit fontScale="85000" lnSpcReduction="10000"/>
          </a:bodyPr>
          <a:lstStyle/>
          <a:p>
            <a:pPr marL="82296" indent="0">
              <a:buNone/>
            </a:pPr>
            <a:r>
              <a:rPr lang="en-US" dirty="0" smtClean="0"/>
              <a:t>The Supreme Court has a certain number of cases each year which it must hear because the court has original jurisdiction.  Then, there are over 8,000 cases per year which are appealed to the Supreme Court.  Since the Court cannot hear all of theses cases, they select only the cases which have significant points of law to be considered to hear arguments.  Fewer than 100 cases are hear each year. Review the chart on page 280 to see the small percentage of cases which are actually ruled upon – and have opinions written – by the Supreme Court. </a:t>
            </a:r>
            <a:endParaRPr lang="en-US" dirty="0"/>
          </a:p>
        </p:txBody>
      </p:sp>
    </p:spTree>
    <p:extLst>
      <p:ext uri="{BB962C8B-B14F-4D97-AF65-F5344CB8AC3E}">
        <p14:creationId xmlns:p14="http://schemas.microsoft.com/office/powerpoint/2010/main" val="30526617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Arguments Before the Supreme Court</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t>The arguments are presented to the court in writing as briefs – from both sides – before the actual trial begins. </a:t>
            </a:r>
          </a:p>
          <a:p>
            <a:r>
              <a:rPr lang="en-US" dirty="0" smtClean="0"/>
              <a:t>Each attorney then has thirty minutes to argue their case before the Court, but beware!  </a:t>
            </a:r>
          </a:p>
          <a:p>
            <a:r>
              <a:rPr lang="en-US" dirty="0" smtClean="0"/>
              <a:t>Members of the Supreme Court will bombard each lawyer with questions and comments during these arguments to clarify point or poke holes in their argument.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371600"/>
            <a:ext cx="4485046" cy="3048000"/>
          </a:xfrm>
        </p:spPr>
      </p:pic>
    </p:spTree>
    <p:extLst>
      <p:ext uri="{BB962C8B-B14F-4D97-AF65-F5344CB8AC3E}">
        <p14:creationId xmlns:p14="http://schemas.microsoft.com/office/powerpoint/2010/main" val="14018878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557</TotalTime>
  <Words>1312</Words>
  <Application>Microsoft Office PowerPoint</Application>
  <PresentationFormat>On-screen Show (4:3)</PresentationFormat>
  <Paragraphs>61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The Supreme Court</vt:lpstr>
      <vt:lpstr>Why is the Supreme Court so important to American democracy?</vt:lpstr>
      <vt:lpstr>Judicial Review</vt:lpstr>
      <vt:lpstr>Marbury V. Madison, 1803</vt:lpstr>
      <vt:lpstr>Chief Justice John Marshall established the principle of judicial review in the case of Marbury V. Madison. </vt:lpstr>
      <vt:lpstr>Judicial Review in Action</vt:lpstr>
      <vt:lpstr>PowerPoint Presentation</vt:lpstr>
      <vt:lpstr>Selection of Cases</vt:lpstr>
      <vt:lpstr>Arguments Before the Supreme Court</vt:lpstr>
      <vt:lpstr>Making Decisions…</vt:lpstr>
      <vt:lpstr>Types of Opinions…</vt:lpstr>
      <vt:lpstr>Concurring Opinions</vt:lpstr>
      <vt:lpstr>Dissenting Opinions</vt:lpstr>
      <vt:lpstr>Precedent</vt:lpstr>
      <vt:lpstr>The President Selects New Supreme Court Justices</vt:lpstr>
      <vt:lpstr>The United States V. Nixon</vt:lpstr>
      <vt:lpstr>Judicial Activism</vt:lpstr>
      <vt:lpstr>Judicial Restraint</vt:lpstr>
      <vt:lpstr>Roe V. Wade (1973) </vt:lpstr>
      <vt:lpstr>Presidents Shape the Court</vt:lpstr>
      <vt:lpstr>Congress can refuse to confirm a President’s nominee for the Supreme Court. </vt:lpstr>
      <vt:lpstr>Recourse for Congress</vt:lpstr>
      <vt:lpstr>The Voting Rights Act of 1965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Supreme Court</dc:title>
  <dc:creator>Adam</dc:creator>
  <cp:lastModifiedBy>Adam</cp:lastModifiedBy>
  <cp:revision>14</cp:revision>
  <dcterms:created xsi:type="dcterms:W3CDTF">2013-08-02T02:11:52Z</dcterms:created>
  <dcterms:modified xsi:type="dcterms:W3CDTF">2013-08-02T11:28:59Z</dcterms:modified>
</cp:coreProperties>
</file>